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5"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FA4896-59DB-4E55-B7B9-B677C5929CB7}" v="11" dt="2023-10-30T08:58:49.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1B597-4BAC-4B29-8EDE-9CF09114CD6E}" type="datetimeFigureOut">
              <a:rPr lang="en-IN" smtClean="0"/>
              <a:t>30-10-2023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B4944-875B-417E-A7A7-F4D032BC4B1E}" type="slidenum">
              <a:rPr lang="en-IN" smtClean="0"/>
              <a:t>‹#›</a:t>
            </a:fld>
            <a:endParaRPr lang="en-IN"/>
          </a:p>
        </p:txBody>
      </p:sp>
    </p:spTree>
    <p:extLst>
      <p:ext uri="{BB962C8B-B14F-4D97-AF65-F5344CB8AC3E}">
        <p14:creationId xmlns:p14="http://schemas.microsoft.com/office/powerpoint/2010/main" val="43929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F8A8C-C5B0-6FF3-D5BC-CCF5FDAB67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6DB8D0-E1F3-D3E6-3B9E-94E2976ECF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B8F6C5-7EC3-2019-DCDE-0E78FB259E88}"/>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5" name="Footer Placeholder 4">
            <a:extLst>
              <a:ext uri="{FF2B5EF4-FFF2-40B4-BE49-F238E27FC236}">
                <a16:creationId xmlns:a16="http://schemas.microsoft.com/office/drawing/2014/main" id="{AF0CA43E-EF3A-1249-5B43-AF236D3ABC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5E6E0C-D811-2727-E66D-8A16A01F3D03}"/>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2317745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18CC-3C95-5589-CBF4-27173919D5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4E3F83-2CF0-B34C-FBBC-AE24CBCCAF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E3C93E-1A37-B721-74A3-D63D30B78E64}"/>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5" name="Footer Placeholder 4">
            <a:extLst>
              <a:ext uri="{FF2B5EF4-FFF2-40B4-BE49-F238E27FC236}">
                <a16:creationId xmlns:a16="http://schemas.microsoft.com/office/drawing/2014/main" id="{DD82ACF5-E599-88F9-E13A-9D209A1148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6B2389-F396-9DA7-6C3F-AB1AC6E20D7F}"/>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200822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FDBC68-60CA-F5ED-D60F-A07A630F27E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DE2D4D-D47E-3C4E-366D-D534CD1061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C6AA83-6DFF-8DD3-F7FC-3121F09D5286}"/>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5" name="Footer Placeholder 4">
            <a:extLst>
              <a:ext uri="{FF2B5EF4-FFF2-40B4-BE49-F238E27FC236}">
                <a16:creationId xmlns:a16="http://schemas.microsoft.com/office/drawing/2014/main" id="{4399366A-F453-0FB8-06B6-3EF002B2AB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7DA22-E043-D33D-4E23-CA22CC7EB49C}"/>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2295478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38762-7772-23BE-8E6E-F674BD4651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FEB5B6-192B-FF1A-4429-658FB0C708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516573-4C85-9BFA-13FA-418FABDC556C}"/>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5" name="Footer Placeholder 4">
            <a:extLst>
              <a:ext uri="{FF2B5EF4-FFF2-40B4-BE49-F238E27FC236}">
                <a16:creationId xmlns:a16="http://schemas.microsoft.com/office/drawing/2014/main" id="{AD1DD6AB-979D-AC55-6C89-B897877AC8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CF4CB7-9CC5-2A9D-5FFE-13C8466591D0}"/>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250342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362E-036E-4C25-C619-087D54BBEF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9EC4650-2BB0-51D8-92ED-A460BFE23A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219338-9659-72F0-5FFD-4BEBD081E288}"/>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5" name="Footer Placeholder 4">
            <a:extLst>
              <a:ext uri="{FF2B5EF4-FFF2-40B4-BE49-F238E27FC236}">
                <a16:creationId xmlns:a16="http://schemas.microsoft.com/office/drawing/2014/main" id="{883A8595-E0F6-178B-0DBE-017413A224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23F09E-1787-1DB4-55D1-78F2556B1772}"/>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2049106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C09E-38B2-E5C9-2A87-1CF5E83354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55C4F7-9056-CA9A-3D2A-B839B5A70E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764060-D034-0D1F-5B9C-283A0470E1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E385B7-A90F-0AB7-E117-1113EF20BE2A}"/>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6" name="Footer Placeholder 5">
            <a:extLst>
              <a:ext uri="{FF2B5EF4-FFF2-40B4-BE49-F238E27FC236}">
                <a16:creationId xmlns:a16="http://schemas.microsoft.com/office/drawing/2014/main" id="{C7F67CA6-18FB-5869-5362-AC7B43293C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932493-240F-E13A-2B11-2C3FB1ECD692}"/>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745295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4833-22E0-0FA3-A909-0555B222DAE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824EF7-0A82-763A-2CF0-0D3D51CB5D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B9B47F-B6A4-2316-5C4E-D620C74E7F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A3554A-E7B5-FA5A-4794-42816DA6D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102411-E34E-76C7-ADF5-F3A9A3806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B88F08-72B3-DED6-4398-9A83DC702809}"/>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8" name="Footer Placeholder 7">
            <a:extLst>
              <a:ext uri="{FF2B5EF4-FFF2-40B4-BE49-F238E27FC236}">
                <a16:creationId xmlns:a16="http://schemas.microsoft.com/office/drawing/2014/main" id="{D859A11A-A470-A62D-D523-65A2E7E28D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54F9540-7F29-373C-9911-2A01F96D95BE}"/>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3924985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244B-750F-3C42-3F1E-FF1DE6C20C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061F37-4D7E-830D-733D-C00342E0ABB4}"/>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4" name="Footer Placeholder 3">
            <a:extLst>
              <a:ext uri="{FF2B5EF4-FFF2-40B4-BE49-F238E27FC236}">
                <a16:creationId xmlns:a16="http://schemas.microsoft.com/office/drawing/2014/main" id="{7CD492BF-DD53-3E89-95B7-B2436B55F8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D9C7C9-21B5-57E1-F390-A90586D2D036}"/>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419337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AFB29F-F902-0040-5730-CFAEA28D0192}"/>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3" name="Footer Placeholder 2">
            <a:extLst>
              <a:ext uri="{FF2B5EF4-FFF2-40B4-BE49-F238E27FC236}">
                <a16:creationId xmlns:a16="http://schemas.microsoft.com/office/drawing/2014/main" id="{0312C7AD-8753-9B6A-B50B-F2AECBD62F2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DCC279-951E-123B-8111-062160586CA0}"/>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104817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9076-EBC1-166D-6355-38EFD45F6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77A2D7-4F06-4F18-CD58-98B90089E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A196A48-03B7-94EB-FC4D-03A939361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42E41-753A-87AD-638F-9F4700442E34}"/>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6" name="Footer Placeholder 5">
            <a:extLst>
              <a:ext uri="{FF2B5EF4-FFF2-40B4-BE49-F238E27FC236}">
                <a16:creationId xmlns:a16="http://schemas.microsoft.com/office/drawing/2014/main" id="{DE7A142D-65CC-150D-FB31-DBBB8F1FEB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BFA011-8858-083A-7D95-4A93D3473213}"/>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1777404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E1801-6E46-77D7-9BA8-79B3C08C6E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770EF3-F1AF-5989-75CE-B44325628F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0F4FA8-9E90-B61A-E26C-713AEBB53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B4D23D-763B-C309-51BF-8E3831C6CC70}"/>
              </a:ext>
            </a:extLst>
          </p:cNvPr>
          <p:cNvSpPr>
            <a:spLocks noGrp="1"/>
          </p:cNvSpPr>
          <p:nvPr>
            <p:ph type="dt" sz="half" idx="10"/>
          </p:nvPr>
        </p:nvSpPr>
        <p:spPr/>
        <p:txBody>
          <a:bodyPr/>
          <a:lstStyle/>
          <a:p>
            <a:fld id="{4A491129-8E7B-4C8F-89DB-E44EED96EA44}" type="datetimeFigureOut">
              <a:rPr lang="en-IN" smtClean="0"/>
              <a:t>30-10-2023</a:t>
            </a:fld>
            <a:endParaRPr lang="en-IN"/>
          </a:p>
        </p:txBody>
      </p:sp>
      <p:sp>
        <p:nvSpPr>
          <p:cNvPr id="6" name="Footer Placeholder 5">
            <a:extLst>
              <a:ext uri="{FF2B5EF4-FFF2-40B4-BE49-F238E27FC236}">
                <a16:creationId xmlns:a16="http://schemas.microsoft.com/office/drawing/2014/main" id="{A53465BB-C383-77D3-9FBC-4EA905FDE2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2F1C59-851F-92CD-79D8-EFDE577DA3E7}"/>
              </a:ext>
            </a:extLst>
          </p:cNvPr>
          <p:cNvSpPr>
            <a:spLocks noGrp="1"/>
          </p:cNvSpPr>
          <p:nvPr>
            <p:ph type="sldNum" sz="quarter" idx="12"/>
          </p:nvPr>
        </p:nvSpPr>
        <p:spPr/>
        <p:txBody>
          <a:bodyPr/>
          <a:lstStyle/>
          <a:p>
            <a:fld id="{0D6A9C7F-E88E-477F-BEBA-8CDD01557FC1}" type="slidenum">
              <a:rPr lang="en-IN" smtClean="0"/>
              <a:t>‹#›</a:t>
            </a:fld>
            <a:endParaRPr lang="en-IN"/>
          </a:p>
        </p:txBody>
      </p:sp>
    </p:spTree>
    <p:extLst>
      <p:ext uri="{BB962C8B-B14F-4D97-AF65-F5344CB8AC3E}">
        <p14:creationId xmlns:p14="http://schemas.microsoft.com/office/powerpoint/2010/main" val="83459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3AAE6C-9AE6-C8F7-EC7B-6B8F0DB69C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88993E-542E-59F2-1EF7-54C9BDB54B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67E994-9FE7-CFC6-70FF-86E81FBDF0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491129-8E7B-4C8F-89DB-E44EED96EA44}" type="datetimeFigureOut">
              <a:rPr lang="en-IN" smtClean="0"/>
              <a:t>30-10-2023</a:t>
            </a:fld>
            <a:endParaRPr lang="en-IN"/>
          </a:p>
        </p:txBody>
      </p:sp>
      <p:sp>
        <p:nvSpPr>
          <p:cNvPr id="5" name="Footer Placeholder 4">
            <a:extLst>
              <a:ext uri="{FF2B5EF4-FFF2-40B4-BE49-F238E27FC236}">
                <a16:creationId xmlns:a16="http://schemas.microsoft.com/office/drawing/2014/main" id="{FFC719D7-4C55-ADB1-3EC2-E2C867792A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44C16C-4941-B693-232F-299F36D6C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6A9C7F-E88E-477F-BEBA-8CDD01557FC1}" type="slidenum">
              <a:rPr lang="en-IN" smtClean="0"/>
              <a:t>‹#›</a:t>
            </a:fld>
            <a:endParaRPr lang="en-IN"/>
          </a:p>
        </p:txBody>
      </p:sp>
    </p:spTree>
    <p:extLst>
      <p:ext uri="{BB962C8B-B14F-4D97-AF65-F5344CB8AC3E}">
        <p14:creationId xmlns:p14="http://schemas.microsoft.com/office/powerpoint/2010/main" val="1833167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salesforce.com/trailblazer/jagas25" TargetMode="External"/><Relationship Id="rId2" Type="http://schemas.openxmlformats.org/officeDocument/2006/relationships/hyperlink" Target="https://www.salesforce.com/trailblazer/jaga1117" TargetMode="External"/><Relationship Id="rId1" Type="http://schemas.openxmlformats.org/officeDocument/2006/relationships/slideLayout" Target="../slideLayouts/slideLayout6.xml"/><Relationship Id="rId6" Type="http://schemas.openxmlformats.org/officeDocument/2006/relationships/hyperlink" Target="https://www.salesforce.com/trailblazer/krishnaaro" TargetMode="External"/><Relationship Id="rId5" Type="http://schemas.openxmlformats.org/officeDocument/2006/relationships/hyperlink" Target="https://www.salesforce.com/trailblazer/navsr4" TargetMode="External"/><Relationship Id="rId4" Type="http://schemas.openxmlformats.org/officeDocument/2006/relationships/hyperlink" Target="https://www.salesforce.com/trailblazer/madheswaranvl061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srcRect t="544" r="91122" b="84354"/>
          <a:stretch/>
        </p:blipFill>
        <p:spPr>
          <a:xfrm>
            <a:off x="392299" y="233265"/>
            <a:ext cx="1082351" cy="1035698"/>
          </a:xfrm>
          <a:prstGeom prst="rect">
            <a:avLst/>
          </a:prstGeom>
          <a:noFill/>
          <a:ln>
            <a:noFill/>
          </a:ln>
        </p:spPr>
      </p:pic>
      <p:sp>
        <p:nvSpPr>
          <p:cNvPr id="86" name="Google Shape;86;p1"/>
          <p:cNvSpPr txBox="1">
            <a:spLocks noGrp="1"/>
          </p:cNvSpPr>
          <p:nvPr>
            <p:ph type="title"/>
          </p:nvPr>
        </p:nvSpPr>
        <p:spPr>
          <a:xfrm>
            <a:off x="1474650" y="365126"/>
            <a:ext cx="8830597" cy="903838"/>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3333"/>
            </a:pPr>
            <a:r>
              <a:rPr lang="en-US" sz="3800" b="1" dirty="0">
                <a:latin typeface="+mn-lt"/>
              </a:rPr>
              <a:t>KNOWLEDGE INSTITUTE OF TECHNOLOGY</a:t>
            </a:r>
            <a:endParaRPr lang="en-US" sz="3800" b="1" u="sng" dirty="0">
              <a:latin typeface="+mn-lt"/>
              <a:ea typeface="Times New Roman" panose="02020603050405020304"/>
              <a:cs typeface="Times New Roman" panose="02020603050405020304"/>
              <a:sym typeface="Times New Roman" panose="02020603050405020304"/>
            </a:endParaRPr>
          </a:p>
        </p:txBody>
      </p:sp>
      <p:sp>
        <p:nvSpPr>
          <p:cNvPr id="85" name="Google Shape;85;p1"/>
          <p:cNvSpPr txBox="1">
            <a:spLocks noGrp="1"/>
          </p:cNvSpPr>
          <p:nvPr>
            <p:ph idx="1"/>
          </p:nvPr>
        </p:nvSpPr>
        <p:spPr>
          <a:xfrm>
            <a:off x="838200" y="1825624"/>
            <a:ext cx="10515600" cy="4967061"/>
          </a:xfrm>
          <a:prstGeom prst="rect">
            <a:avLst/>
          </a:prstGeom>
          <a:noFill/>
          <a:ln>
            <a:noFill/>
          </a:ln>
        </p:spPr>
        <p:txBody>
          <a:bodyPr spcFirstLastPara="1" vert="horz" wrap="square" lIns="91425" tIns="45700" rIns="91425" bIns="45700" rtlCol="0" anchor="t" anchorCtr="0">
            <a:noAutofit/>
          </a:bodyPr>
          <a:lstStyle/>
          <a:p>
            <a:pPr marL="0" indent="0" algn="ctr">
              <a:lnSpc>
                <a:spcPct val="150000"/>
              </a:lnSpc>
              <a:buNone/>
            </a:pPr>
            <a:r>
              <a:rPr lang="en-US" sz="3000" b="1" dirty="0">
                <a:solidFill>
                  <a:srgbClr val="000000"/>
                </a:solidFill>
                <a:effectLst/>
                <a:ea typeface="Times New Roman" panose="02020603050405020304" pitchFamily="18" charset="0"/>
              </a:rPr>
              <a:t>RECRUITING ASSISTANT FOR</a:t>
            </a:r>
            <a:r>
              <a:rPr lang="en-IN" sz="3000" b="1" dirty="0">
                <a:ea typeface="Times New Roman" panose="02020603050405020304" pitchFamily="18" charset="0"/>
              </a:rPr>
              <a:t> </a:t>
            </a:r>
            <a:r>
              <a:rPr lang="en-US" sz="3000" b="1" dirty="0">
                <a:solidFill>
                  <a:srgbClr val="000000"/>
                </a:solidFill>
                <a:effectLst/>
                <a:ea typeface="Calibri" panose="020F0502020204030204" pitchFamily="34" charset="0"/>
                <a:cs typeface="Times New Roman" panose="02020603050405020304" pitchFamily="18" charset="0"/>
              </a:rPr>
              <a:t>THE HR MANAGERS</a:t>
            </a:r>
            <a:endParaRPr lang="en-IN" sz="3000" b="1" i="1" dirty="0">
              <a:solidFill>
                <a:srgbClr val="0F1118"/>
              </a:solidFill>
              <a:ea typeface="Times New Roman" panose="02020603050405020304"/>
              <a:cs typeface="Times New Roman" panose="02020603050405020304"/>
              <a:sym typeface="Times New Roman" panose="02020603050405020304"/>
            </a:endParaRPr>
          </a:p>
          <a:p>
            <a:pPr marL="0" indent="0" algn="ctr">
              <a:lnSpc>
                <a:spcPct val="100000"/>
              </a:lnSpc>
              <a:spcBef>
                <a:spcPts val="0"/>
              </a:spcBef>
              <a:buClr>
                <a:srgbClr val="0F1118"/>
              </a:buClr>
              <a:buSzPts val="1800"/>
              <a:buNone/>
            </a:pPr>
            <a:r>
              <a:rPr lang="en-US" sz="2000" b="1" i="1" dirty="0">
                <a:solidFill>
                  <a:srgbClr val="0F1118"/>
                </a:solidFill>
                <a:ea typeface="Times New Roman" panose="02020603050405020304"/>
                <a:cs typeface="Times New Roman" panose="02020603050405020304"/>
                <a:sym typeface="Times New Roman" panose="02020603050405020304"/>
              </a:rPr>
              <a:t>Presented by</a:t>
            </a:r>
          </a:p>
          <a:p>
            <a:pPr algn="ctr">
              <a:lnSpc>
                <a:spcPct val="100000"/>
              </a:lnSpc>
              <a:spcBef>
                <a:spcPts val="0"/>
              </a:spcBef>
              <a:buClr>
                <a:srgbClr val="0F1118"/>
              </a:buClr>
              <a:buSzPts val="1800"/>
            </a:pPr>
            <a:r>
              <a:rPr lang="en-US" sz="2000" dirty="0">
                <a:solidFill>
                  <a:srgbClr val="0F1118"/>
                </a:solidFill>
                <a:ea typeface="Times New Roman" panose="02020603050405020304"/>
                <a:cs typeface="Times New Roman" panose="02020603050405020304"/>
                <a:sym typeface="Times New Roman" panose="02020603050405020304"/>
              </a:rPr>
              <a:t>JAGADESH S                 (611220104059)</a:t>
            </a:r>
          </a:p>
          <a:p>
            <a:pPr algn="ctr">
              <a:lnSpc>
                <a:spcPct val="100000"/>
              </a:lnSpc>
              <a:spcBef>
                <a:spcPts val="0"/>
              </a:spcBef>
              <a:buClr>
                <a:srgbClr val="0F1118"/>
              </a:buClr>
              <a:buSzPts val="1800"/>
            </a:pPr>
            <a:r>
              <a:rPr lang="en-US" sz="2000" dirty="0">
                <a:solidFill>
                  <a:srgbClr val="0F1118"/>
                </a:solidFill>
                <a:ea typeface="Times New Roman" panose="02020603050405020304"/>
                <a:cs typeface="Times New Roman" panose="02020603050405020304"/>
                <a:sym typeface="Times New Roman" panose="02020603050405020304"/>
              </a:rPr>
              <a:t>JAGAN S                        (611220104060)</a:t>
            </a:r>
          </a:p>
          <a:p>
            <a:pPr algn="ctr">
              <a:lnSpc>
                <a:spcPct val="100000"/>
              </a:lnSpc>
              <a:spcBef>
                <a:spcPts val="0"/>
              </a:spcBef>
              <a:buClr>
                <a:srgbClr val="0F1118"/>
              </a:buClr>
              <a:buSzPts val="1800"/>
            </a:pPr>
            <a:r>
              <a:rPr lang="en-US" sz="2000" dirty="0">
                <a:solidFill>
                  <a:srgbClr val="0F1118"/>
                </a:solidFill>
                <a:ea typeface="Times New Roman" panose="02020603050405020304"/>
                <a:cs typeface="Times New Roman" panose="02020603050405020304"/>
                <a:sym typeface="Times New Roman" panose="02020603050405020304"/>
              </a:rPr>
              <a:t>MADHESWARAN V L   (611220104080)</a:t>
            </a:r>
          </a:p>
          <a:p>
            <a:pPr algn="ctr">
              <a:lnSpc>
                <a:spcPct val="100000"/>
              </a:lnSpc>
              <a:spcBef>
                <a:spcPts val="0"/>
              </a:spcBef>
              <a:buClr>
                <a:srgbClr val="0F1118"/>
              </a:buClr>
              <a:buSzPts val="1800"/>
            </a:pPr>
            <a:r>
              <a:rPr lang="en-US" sz="2000" dirty="0">
                <a:solidFill>
                  <a:srgbClr val="0F1118"/>
                </a:solidFill>
                <a:ea typeface="Times New Roman" panose="02020603050405020304"/>
                <a:cs typeface="Times New Roman" panose="02020603050405020304"/>
                <a:sym typeface="Times New Roman" panose="02020603050405020304"/>
              </a:rPr>
              <a:t>NAVAJEEVAN S R          (611220104093)</a:t>
            </a:r>
          </a:p>
          <a:p>
            <a:pPr algn="ctr">
              <a:lnSpc>
                <a:spcPct val="100000"/>
              </a:lnSpc>
              <a:spcBef>
                <a:spcPts val="0"/>
              </a:spcBef>
              <a:buClr>
                <a:srgbClr val="0F1118"/>
              </a:buClr>
              <a:buSzPts val="1800"/>
            </a:pPr>
            <a:r>
              <a:rPr lang="en-US" sz="2000" dirty="0">
                <a:solidFill>
                  <a:srgbClr val="0F1118"/>
                </a:solidFill>
                <a:ea typeface="Times New Roman" panose="02020603050405020304"/>
                <a:cs typeface="Times New Roman" panose="02020603050405020304"/>
                <a:sym typeface="Times New Roman" panose="02020603050405020304"/>
              </a:rPr>
              <a:t>GOPAL S                         (611220104306)</a:t>
            </a:r>
          </a:p>
          <a:p>
            <a:pPr marL="0" indent="0" algn="ctr">
              <a:lnSpc>
                <a:spcPct val="100000"/>
              </a:lnSpc>
              <a:spcBef>
                <a:spcPts val="0"/>
              </a:spcBef>
              <a:buClr>
                <a:srgbClr val="0F1118"/>
              </a:buClr>
              <a:buSzPts val="1800"/>
              <a:buNone/>
            </a:pPr>
            <a:endParaRPr sz="2000" dirty="0">
              <a:solidFill>
                <a:srgbClr val="0F1118"/>
              </a:solidFill>
              <a:ea typeface="Times New Roman" panose="02020603050405020304"/>
              <a:cs typeface="Times New Roman" panose="02020603050405020304"/>
              <a:sym typeface="Times New Roman" panose="02020603050405020304"/>
            </a:endParaRPr>
          </a:p>
          <a:p>
            <a:pPr marL="0" indent="0" algn="ctr">
              <a:lnSpc>
                <a:spcPct val="100000"/>
              </a:lnSpc>
              <a:spcBef>
                <a:spcPts val="360"/>
              </a:spcBef>
              <a:buClr>
                <a:srgbClr val="0F1118"/>
              </a:buClr>
              <a:buSzPts val="1800"/>
              <a:buNone/>
            </a:pPr>
            <a:r>
              <a:rPr lang="en-US" sz="2000" b="1" dirty="0">
                <a:solidFill>
                  <a:srgbClr val="0F1118"/>
                </a:solidFill>
                <a:ea typeface="Times New Roman" panose="02020603050405020304"/>
                <a:cs typeface="Times New Roman" panose="02020603050405020304"/>
                <a:sym typeface="Times New Roman" panose="02020603050405020304"/>
              </a:rPr>
              <a:t>UNDER THE GUIDANCE OF</a:t>
            </a:r>
            <a:endParaRPr sz="2000" b="1" dirty="0">
              <a:solidFill>
                <a:srgbClr val="0F1118"/>
              </a:solidFill>
              <a:ea typeface="Times New Roman" panose="02020603050405020304"/>
              <a:cs typeface="Times New Roman" panose="02020603050405020304"/>
              <a:sym typeface="Times New Roman" panose="02020603050405020304"/>
            </a:endParaRPr>
          </a:p>
          <a:p>
            <a:pPr marL="0" indent="0" algn="ctr">
              <a:lnSpc>
                <a:spcPct val="100000"/>
              </a:lnSpc>
              <a:spcBef>
                <a:spcPts val="360"/>
              </a:spcBef>
              <a:buClr>
                <a:srgbClr val="0F1118"/>
              </a:buClr>
              <a:buSzPts val="1800"/>
              <a:buNone/>
            </a:pPr>
            <a:r>
              <a:rPr lang="en-US" sz="2000" b="1" dirty="0">
                <a:solidFill>
                  <a:srgbClr val="0F1118"/>
                </a:solidFill>
                <a:ea typeface="Times New Roman" panose="02020603050405020304"/>
                <a:cs typeface="Times New Roman" panose="02020603050405020304"/>
                <a:sym typeface="Times New Roman" panose="02020603050405020304"/>
              </a:rPr>
              <a:t>Mr. R. SIVAGURU ( CSE )</a:t>
            </a:r>
            <a:endParaRPr sz="2000" b="1" dirty="0">
              <a:solidFill>
                <a:srgbClr val="0F1118"/>
              </a:solidFill>
              <a:ea typeface="Times New Roman" panose="02020603050405020304"/>
              <a:cs typeface="Times New Roman" panose="02020603050405020304"/>
              <a:sym typeface="Times New Roman" panose="02020603050405020304"/>
            </a:endParaRPr>
          </a:p>
          <a:p>
            <a:pPr marL="0" indent="0" algn="ctr">
              <a:lnSpc>
                <a:spcPct val="100000"/>
              </a:lnSpc>
              <a:spcBef>
                <a:spcPts val="360"/>
              </a:spcBef>
              <a:buClr>
                <a:srgbClr val="0F1118"/>
              </a:buClr>
              <a:buSzPts val="1800"/>
              <a:buNone/>
            </a:pPr>
            <a:r>
              <a:rPr lang="en-US" sz="2000" b="1" dirty="0">
                <a:solidFill>
                  <a:srgbClr val="0F1118"/>
                </a:solidFill>
                <a:ea typeface="Times New Roman" panose="02020603050405020304"/>
                <a:cs typeface="Times New Roman" panose="02020603050405020304"/>
                <a:sym typeface="Times New Roman" panose="02020603050405020304"/>
              </a:rPr>
              <a:t>ASSISTANT PROFESSOR,</a:t>
            </a:r>
            <a:endParaRPr sz="2000" b="1" dirty="0">
              <a:solidFill>
                <a:srgbClr val="0F1118"/>
              </a:solidFill>
              <a:ea typeface="Times New Roman" panose="02020603050405020304"/>
              <a:cs typeface="Times New Roman" panose="02020603050405020304"/>
              <a:sym typeface="Times New Roman" panose="02020603050405020304"/>
            </a:endParaRPr>
          </a:p>
          <a:p>
            <a:pPr marL="0" indent="0" algn="ctr">
              <a:lnSpc>
                <a:spcPct val="100000"/>
              </a:lnSpc>
              <a:spcBef>
                <a:spcPts val="360"/>
              </a:spcBef>
              <a:buClr>
                <a:srgbClr val="0F1118"/>
              </a:buClr>
              <a:buSzPts val="1800"/>
              <a:buNone/>
            </a:pPr>
            <a:r>
              <a:rPr lang="en-US" sz="2000" b="1" dirty="0">
                <a:solidFill>
                  <a:srgbClr val="0F1118"/>
                </a:solidFill>
                <a:ea typeface="Times New Roman" panose="02020603050405020304"/>
                <a:cs typeface="Times New Roman" panose="02020603050405020304"/>
                <a:sym typeface="Times New Roman" panose="02020603050405020304"/>
              </a:rPr>
              <a:t>DEPARTMENT OF COMPUTER SCIENCE AND ENGINEERING</a:t>
            </a:r>
            <a:endParaRPr sz="2000" b="1" dirty="0">
              <a:solidFill>
                <a:srgbClr val="0F1118"/>
              </a:solidFill>
              <a:ea typeface="Times New Roman" panose="02020603050405020304"/>
              <a:cs typeface="Times New Roman" panose="02020603050405020304"/>
              <a:sym typeface="Times New Roman" panose="02020603050405020304"/>
            </a:endParaRPr>
          </a:p>
        </p:txBody>
      </p:sp>
      <p:pic>
        <p:nvPicPr>
          <p:cNvPr id="2" name="Google Shape;84;p1">
            <a:extLst>
              <a:ext uri="{FF2B5EF4-FFF2-40B4-BE49-F238E27FC236}">
                <a16:creationId xmlns:a16="http://schemas.microsoft.com/office/drawing/2014/main" id="{AAC0B780-964F-372C-ACD6-7FA69A1055A6}"/>
              </a:ext>
            </a:extLst>
          </p:cNvPr>
          <p:cNvPicPr preferRelativeResize="0"/>
          <p:nvPr/>
        </p:nvPicPr>
        <p:blipFill rotWithShape="1">
          <a:blip r:embed="rId3"/>
          <a:srcRect l="90986" b="83946"/>
          <a:stretch/>
        </p:blipFill>
        <p:spPr>
          <a:xfrm>
            <a:off x="10305247" y="233264"/>
            <a:ext cx="1082351" cy="9890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C958-D7F0-097D-C8E3-02E7E808DD2E}"/>
              </a:ext>
            </a:extLst>
          </p:cNvPr>
          <p:cNvSpPr>
            <a:spLocks noGrp="1"/>
          </p:cNvSpPr>
          <p:nvPr>
            <p:ph type="title"/>
          </p:nvPr>
        </p:nvSpPr>
        <p:spPr/>
        <p:txBody>
          <a:bodyPr>
            <a:normAutofit/>
          </a:bodyPr>
          <a:lstStyle/>
          <a:p>
            <a:r>
              <a:rPr lang="en-IN" sz="3600" dirty="0">
                <a:latin typeface="+mn-lt"/>
              </a:rPr>
              <a:t>5. Create New Field for Job Posting site.</a:t>
            </a:r>
          </a:p>
        </p:txBody>
      </p:sp>
      <p:pic>
        <p:nvPicPr>
          <p:cNvPr id="3" name="Picture 2" descr="A screenshot of a computer&#10;&#10;Description automatically generated">
            <a:extLst>
              <a:ext uri="{FF2B5EF4-FFF2-40B4-BE49-F238E27FC236}">
                <a16:creationId xmlns:a16="http://schemas.microsoft.com/office/drawing/2014/main" id="{3E47366B-286F-AE48-950B-C35017266B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5331" y="1409699"/>
            <a:ext cx="7697755" cy="4981770"/>
          </a:xfrm>
          <a:prstGeom prst="rect">
            <a:avLst/>
          </a:prstGeom>
          <a:noFill/>
          <a:ln>
            <a:noFill/>
          </a:ln>
        </p:spPr>
      </p:pic>
    </p:spTree>
    <p:extLst>
      <p:ext uri="{BB962C8B-B14F-4D97-AF65-F5344CB8AC3E}">
        <p14:creationId xmlns:p14="http://schemas.microsoft.com/office/powerpoint/2010/main" val="320738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3397F-5E30-B191-EDDE-2E66D2AC20E7}"/>
              </a:ext>
            </a:extLst>
          </p:cNvPr>
          <p:cNvSpPr>
            <a:spLocks noGrp="1"/>
          </p:cNvSpPr>
          <p:nvPr>
            <p:ph type="title"/>
          </p:nvPr>
        </p:nvSpPr>
        <p:spPr>
          <a:xfrm>
            <a:off x="838200" y="1"/>
            <a:ext cx="10515600" cy="2239346"/>
          </a:xfrm>
        </p:spPr>
        <p:txBody>
          <a:bodyPr>
            <a:normAutofit/>
          </a:bodyPr>
          <a:lstStyle/>
          <a:p>
            <a:r>
              <a:rPr lang="en-US" sz="3600" dirty="0">
                <a:latin typeface="+mn-lt"/>
              </a:rPr>
              <a:t>Also Create the Fields for Job Posting site</a:t>
            </a:r>
            <a:br>
              <a:rPr lang="en-US" sz="3600" dirty="0">
                <a:latin typeface="+mn-lt"/>
              </a:rPr>
            </a:br>
            <a:r>
              <a:rPr lang="en-US" sz="3600" dirty="0">
                <a:latin typeface="+mn-lt"/>
              </a:rPr>
              <a:t>1. Status</a:t>
            </a:r>
            <a:br>
              <a:rPr lang="en-US" sz="3600" dirty="0">
                <a:latin typeface="+mn-lt"/>
              </a:rPr>
            </a:br>
            <a:r>
              <a:rPr lang="fr-FR" sz="3600" dirty="0">
                <a:latin typeface="+mn-lt"/>
              </a:rPr>
              <a:t>2. Technical site</a:t>
            </a:r>
            <a:br>
              <a:rPr lang="fr-FR" sz="3600" dirty="0">
                <a:latin typeface="+mn-lt"/>
              </a:rPr>
            </a:br>
            <a:r>
              <a:rPr lang="fr-FR" sz="3600" dirty="0">
                <a:latin typeface="+mn-lt"/>
              </a:rPr>
              <a:t>3. Description</a:t>
            </a:r>
            <a:endParaRPr lang="en-IN" sz="3600" dirty="0">
              <a:latin typeface="+mn-lt"/>
            </a:endParaRPr>
          </a:p>
        </p:txBody>
      </p:sp>
      <p:pic>
        <p:nvPicPr>
          <p:cNvPr id="3" name="Picture 2" descr="A screenshot of a computer&#10;&#10;Description automatically generated">
            <a:extLst>
              <a:ext uri="{FF2B5EF4-FFF2-40B4-BE49-F238E27FC236}">
                <a16:creationId xmlns:a16="http://schemas.microsoft.com/office/drawing/2014/main" id="{416DA17E-1DF3-84B7-9BED-02A2A03996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8759" y="2085507"/>
            <a:ext cx="7809723" cy="4473913"/>
          </a:xfrm>
          <a:prstGeom prst="rect">
            <a:avLst/>
          </a:prstGeom>
          <a:noFill/>
          <a:ln>
            <a:noFill/>
          </a:ln>
        </p:spPr>
      </p:pic>
    </p:spTree>
    <p:extLst>
      <p:ext uri="{BB962C8B-B14F-4D97-AF65-F5344CB8AC3E}">
        <p14:creationId xmlns:p14="http://schemas.microsoft.com/office/powerpoint/2010/main" val="1601093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9AEECFE-E637-B076-FC03-336B4E235B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7914" y="518716"/>
            <a:ext cx="8202411" cy="5820567"/>
          </a:xfrm>
          <a:prstGeom prst="rect">
            <a:avLst/>
          </a:prstGeom>
          <a:noFill/>
          <a:ln>
            <a:noFill/>
          </a:ln>
        </p:spPr>
      </p:pic>
    </p:spTree>
    <p:extLst>
      <p:ext uri="{BB962C8B-B14F-4D97-AF65-F5344CB8AC3E}">
        <p14:creationId xmlns:p14="http://schemas.microsoft.com/office/powerpoint/2010/main" val="198141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4E585-B094-6A41-8309-C3FA4A068648}"/>
              </a:ext>
            </a:extLst>
          </p:cNvPr>
          <p:cNvSpPr>
            <a:spLocks noGrp="1"/>
          </p:cNvSpPr>
          <p:nvPr>
            <p:ph type="title"/>
          </p:nvPr>
        </p:nvSpPr>
        <p:spPr/>
        <p:txBody>
          <a:bodyPr>
            <a:normAutofit/>
          </a:bodyPr>
          <a:lstStyle/>
          <a:p>
            <a:r>
              <a:rPr lang="en-US" sz="3600" dirty="0">
                <a:latin typeface="+mn-lt"/>
              </a:rPr>
              <a:t>6. Creating a custom junction object for Job Posting.</a:t>
            </a:r>
            <a:endParaRPr lang="en-IN" sz="3600" dirty="0">
              <a:latin typeface="+mn-lt"/>
            </a:endParaRPr>
          </a:p>
        </p:txBody>
      </p:sp>
      <p:pic>
        <p:nvPicPr>
          <p:cNvPr id="3" name="Picture 2" descr="A screenshot of a computer&#10;&#10;Description automatically generated">
            <a:extLst>
              <a:ext uri="{FF2B5EF4-FFF2-40B4-BE49-F238E27FC236}">
                <a16:creationId xmlns:a16="http://schemas.microsoft.com/office/drawing/2014/main" id="{693BAE22-2722-3691-F612-4F041FF088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1504" y="1389030"/>
            <a:ext cx="8515516" cy="4976501"/>
          </a:xfrm>
          <a:prstGeom prst="rect">
            <a:avLst/>
          </a:prstGeom>
          <a:noFill/>
          <a:ln>
            <a:noFill/>
          </a:ln>
        </p:spPr>
      </p:pic>
    </p:spTree>
    <p:extLst>
      <p:ext uri="{BB962C8B-B14F-4D97-AF65-F5344CB8AC3E}">
        <p14:creationId xmlns:p14="http://schemas.microsoft.com/office/powerpoint/2010/main" val="237466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1261-1B23-1B56-87FD-076A61B309F9}"/>
              </a:ext>
            </a:extLst>
          </p:cNvPr>
          <p:cNvSpPr>
            <a:spLocks noGrp="1"/>
          </p:cNvSpPr>
          <p:nvPr>
            <p:ph type="title"/>
          </p:nvPr>
        </p:nvSpPr>
        <p:spPr/>
        <p:txBody>
          <a:bodyPr>
            <a:normAutofit/>
          </a:bodyPr>
          <a:lstStyle/>
          <a:p>
            <a:r>
              <a:rPr lang="en-US" sz="3600" dirty="0">
                <a:latin typeface="+mn-lt"/>
              </a:rPr>
              <a:t>7. Creating a master-detail relationship between Job posting and job posting site.</a:t>
            </a:r>
            <a:endParaRPr lang="en-IN" sz="3600" dirty="0">
              <a:latin typeface="+mn-lt"/>
            </a:endParaRPr>
          </a:p>
        </p:txBody>
      </p:sp>
      <p:pic>
        <p:nvPicPr>
          <p:cNvPr id="3" name="Picture 2" descr="A screenshot of a computer&#10;&#10;Description automatically generated">
            <a:extLst>
              <a:ext uri="{FF2B5EF4-FFF2-40B4-BE49-F238E27FC236}">
                <a16:creationId xmlns:a16="http://schemas.microsoft.com/office/drawing/2014/main" id="{D1414DE1-C605-7A2E-1E07-680F937A71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3446" y="1690688"/>
            <a:ext cx="7959688" cy="4975644"/>
          </a:xfrm>
          <a:prstGeom prst="rect">
            <a:avLst/>
          </a:prstGeom>
          <a:noFill/>
          <a:ln>
            <a:noFill/>
          </a:ln>
        </p:spPr>
      </p:pic>
    </p:spTree>
    <p:extLst>
      <p:ext uri="{BB962C8B-B14F-4D97-AF65-F5344CB8AC3E}">
        <p14:creationId xmlns:p14="http://schemas.microsoft.com/office/powerpoint/2010/main" val="4206837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5B0C-1799-504D-45CE-653A0F68E1AF}"/>
              </a:ext>
            </a:extLst>
          </p:cNvPr>
          <p:cNvSpPr>
            <a:spLocks noGrp="1"/>
          </p:cNvSpPr>
          <p:nvPr>
            <p:ph type="title"/>
          </p:nvPr>
        </p:nvSpPr>
        <p:spPr/>
        <p:txBody>
          <a:bodyPr>
            <a:normAutofit/>
          </a:bodyPr>
          <a:lstStyle/>
          <a:p>
            <a:r>
              <a:rPr lang="en-US" sz="3600" dirty="0">
                <a:latin typeface="+mn-lt"/>
              </a:rPr>
              <a:t>8. To Modify the page layouts</a:t>
            </a:r>
            <a:endParaRPr lang="en-IN" sz="3600" dirty="0">
              <a:latin typeface="+mn-lt"/>
            </a:endParaRPr>
          </a:p>
        </p:txBody>
      </p:sp>
      <p:pic>
        <p:nvPicPr>
          <p:cNvPr id="7" name="Picture 6">
            <a:extLst>
              <a:ext uri="{FF2B5EF4-FFF2-40B4-BE49-F238E27FC236}">
                <a16:creationId xmlns:a16="http://schemas.microsoft.com/office/drawing/2014/main" id="{6B29A73A-14C2-0976-58A0-A9381E7F3BF3}"/>
              </a:ext>
            </a:extLst>
          </p:cNvPr>
          <p:cNvPicPr>
            <a:picLocks noChangeAspect="1"/>
          </p:cNvPicPr>
          <p:nvPr/>
        </p:nvPicPr>
        <p:blipFill rotWithShape="1">
          <a:blip r:embed="rId2">
            <a:extLst>
              <a:ext uri="{28A0092B-C50C-407E-A947-70E740481C1C}">
                <a14:useLocalDpi xmlns:a14="http://schemas.microsoft.com/office/drawing/2010/main" val="0"/>
              </a:ext>
            </a:extLst>
          </a:blip>
          <a:srcRect l="15039" t="16509" r="14943" b="13071"/>
          <a:stretch/>
        </p:blipFill>
        <p:spPr>
          <a:xfrm>
            <a:off x="1660848" y="1690688"/>
            <a:ext cx="8462865" cy="4787677"/>
          </a:xfrm>
          <a:prstGeom prst="rect">
            <a:avLst/>
          </a:prstGeom>
        </p:spPr>
      </p:pic>
    </p:spTree>
    <p:extLst>
      <p:ext uri="{BB962C8B-B14F-4D97-AF65-F5344CB8AC3E}">
        <p14:creationId xmlns:p14="http://schemas.microsoft.com/office/powerpoint/2010/main" val="383145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BB2E-1288-1BB1-EFB1-EF76602196AF}"/>
              </a:ext>
            </a:extLst>
          </p:cNvPr>
          <p:cNvSpPr>
            <a:spLocks noGrp="1"/>
          </p:cNvSpPr>
          <p:nvPr>
            <p:ph type="title"/>
          </p:nvPr>
        </p:nvSpPr>
        <p:spPr/>
        <p:txBody>
          <a:bodyPr>
            <a:normAutofit/>
          </a:bodyPr>
          <a:lstStyle/>
          <a:p>
            <a:r>
              <a:rPr lang="en-US" sz="3600" dirty="0">
                <a:latin typeface="+mn-lt"/>
              </a:rPr>
              <a:t>9. Create a Page layout for Review Object</a:t>
            </a:r>
            <a:endParaRPr lang="en-IN" sz="3600" dirty="0">
              <a:latin typeface="+mn-lt"/>
            </a:endParaRPr>
          </a:p>
        </p:txBody>
      </p:sp>
      <p:pic>
        <p:nvPicPr>
          <p:cNvPr id="4" name="Picture 3">
            <a:extLst>
              <a:ext uri="{FF2B5EF4-FFF2-40B4-BE49-F238E27FC236}">
                <a16:creationId xmlns:a16="http://schemas.microsoft.com/office/drawing/2014/main" id="{06C31C97-5C26-CEAF-1AF0-6F8541B1B118}"/>
              </a:ext>
            </a:extLst>
          </p:cNvPr>
          <p:cNvPicPr>
            <a:picLocks noChangeAspect="1"/>
          </p:cNvPicPr>
          <p:nvPr/>
        </p:nvPicPr>
        <p:blipFill rotWithShape="1">
          <a:blip r:embed="rId2">
            <a:extLst>
              <a:ext uri="{28A0092B-C50C-407E-A947-70E740481C1C}">
                <a14:useLocalDpi xmlns:a14="http://schemas.microsoft.com/office/drawing/2010/main" val="0"/>
              </a:ext>
            </a:extLst>
          </a:blip>
          <a:srcRect l="15000" t="16599" r="15128" b="12926"/>
          <a:stretch/>
        </p:blipFill>
        <p:spPr>
          <a:xfrm>
            <a:off x="1707502" y="1306286"/>
            <a:ext cx="8518849" cy="4833258"/>
          </a:xfrm>
          <a:prstGeom prst="rect">
            <a:avLst/>
          </a:prstGeom>
        </p:spPr>
      </p:pic>
    </p:spTree>
    <p:extLst>
      <p:ext uri="{BB962C8B-B14F-4D97-AF65-F5344CB8AC3E}">
        <p14:creationId xmlns:p14="http://schemas.microsoft.com/office/powerpoint/2010/main" val="180486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B115-B073-32E8-2983-15A5019EAEF8}"/>
              </a:ext>
            </a:extLst>
          </p:cNvPr>
          <p:cNvSpPr>
            <a:spLocks noGrp="1"/>
          </p:cNvSpPr>
          <p:nvPr>
            <p:ph type="title"/>
          </p:nvPr>
        </p:nvSpPr>
        <p:spPr/>
        <p:txBody>
          <a:bodyPr>
            <a:normAutofit/>
          </a:bodyPr>
          <a:lstStyle/>
          <a:p>
            <a:r>
              <a:rPr lang="en-US" sz="3600" dirty="0">
                <a:latin typeface="+mn-lt"/>
              </a:rPr>
              <a:t>10. To create a validation rule.</a:t>
            </a:r>
            <a:endParaRPr lang="en-IN" sz="3600" dirty="0">
              <a:latin typeface="+mn-lt"/>
            </a:endParaRPr>
          </a:p>
        </p:txBody>
      </p:sp>
      <p:pic>
        <p:nvPicPr>
          <p:cNvPr id="4" name="Picture 3">
            <a:extLst>
              <a:ext uri="{FF2B5EF4-FFF2-40B4-BE49-F238E27FC236}">
                <a16:creationId xmlns:a16="http://schemas.microsoft.com/office/drawing/2014/main" id="{4088521B-804E-C39B-714A-CFE128405BCD}"/>
              </a:ext>
            </a:extLst>
          </p:cNvPr>
          <p:cNvPicPr>
            <a:picLocks noChangeAspect="1"/>
          </p:cNvPicPr>
          <p:nvPr/>
        </p:nvPicPr>
        <p:blipFill rotWithShape="1">
          <a:blip r:embed="rId2">
            <a:extLst>
              <a:ext uri="{28A0092B-C50C-407E-A947-70E740481C1C}">
                <a14:useLocalDpi xmlns:a14="http://schemas.microsoft.com/office/drawing/2010/main" val="0"/>
              </a:ext>
            </a:extLst>
          </a:blip>
          <a:srcRect l="15000" t="16326" r="14898" b="12925"/>
          <a:stretch/>
        </p:blipFill>
        <p:spPr>
          <a:xfrm>
            <a:off x="1822579" y="1278293"/>
            <a:ext cx="8546841" cy="4851920"/>
          </a:xfrm>
          <a:prstGeom prst="rect">
            <a:avLst/>
          </a:prstGeom>
        </p:spPr>
      </p:pic>
    </p:spTree>
    <p:extLst>
      <p:ext uri="{BB962C8B-B14F-4D97-AF65-F5344CB8AC3E}">
        <p14:creationId xmlns:p14="http://schemas.microsoft.com/office/powerpoint/2010/main" val="2606382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F64C-2136-99C0-EBCD-F19E5C3B0FDE}"/>
              </a:ext>
            </a:extLst>
          </p:cNvPr>
          <p:cNvSpPr>
            <a:spLocks noGrp="1"/>
          </p:cNvSpPr>
          <p:nvPr>
            <p:ph type="title"/>
          </p:nvPr>
        </p:nvSpPr>
        <p:spPr/>
        <p:txBody>
          <a:bodyPr>
            <a:normAutofit/>
          </a:bodyPr>
          <a:lstStyle/>
          <a:p>
            <a:r>
              <a:rPr lang="en-IN" sz="3600" dirty="0">
                <a:latin typeface="+mn-lt"/>
              </a:rPr>
              <a:t>11. Creation on Profile</a:t>
            </a:r>
          </a:p>
        </p:txBody>
      </p:sp>
      <p:pic>
        <p:nvPicPr>
          <p:cNvPr id="3" name="Picture 2" descr="A screenshot of a computer&#10;&#10;Description automatically generated">
            <a:extLst>
              <a:ext uri="{FF2B5EF4-FFF2-40B4-BE49-F238E27FC236}">
                <a16:creationId xmlns:a16="http://schemas.microsoft.com/office/drawing/2014/main" id="{ACB93256-E279-12E5-AFB6-778AF9DD71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5484"/>
          <a:stretch/>
        </p:blipFill>
        <p:spPr bwMode="auto">
          <a:xfrm>
            <a:off x="2085564" y="1438566"/>
            <a:ext cx="8243423" cy="51276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1691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DA05-4B9E-7E1D-3FAB-4B7F6276F365}"/>
              </a:ext>
            </a:extLst>
          </p:cNvPr>
          <p:cNvSpPr>
            <a:spLocks noGrp="1"/>
          </p:cNvSpPr>
          <p:nvPr>
            <p:ph type="title"/>
          </p:nvPr>
        </p:nvSpPr>
        <p:spPr/>
        <p:txBody>
          <a:bodyPr>
            <a:normAutofit/>
          </a:bodyPr>
          <a:lstStyle/>
          <a:p>
            <a:r>
              <a:rPr lang="en-IN" sz="3600" dirty="0">
                <a:latin typeface="+mn-lt"/>
              </a:rPr>
              <a:t>12. User</a:t>
            </a:r>
          </a:p>
        </p:txBody>
      </p:sp>
      <p:pic>
        <p:nvPicPr>
          <p:cNvPr id="3" name="Picture 2" descr="A screenshot of a computer&#10;&#10;Description automatically generated">
            <a:extLst>
              <a:ext uri="{FF2B5EF4-FFF2-40B4-BE49-F238E27FC236}">
                <a16:creationId xmlns:a16="http://schemas.microsoft.com/office/drawing/2014/main" id="{8CB35138-150A-D3F6-11CB-496164FBD1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4981"/>
          <a:stretch/>
        </p:blipFill>
        <p:spPr bwMode="auto">
          <a:xfrm>
            <a:off x="1443377" y="1464710"/>
            <a:ext cx="8671327" cy="48707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084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5E1F-7530-7173-4822-554B88DBFF5F}"/>
              </a:ext>
            </a:extLst>
          </p:cNvPr>
          <p:cNvSpPr>
            <a:spLocks noGrp="1"/>
          </p:cNvSpPr>
          <p:nvPr>
            <p:ph type="ctrTitle"/>
          </p:nvPr>
        </p:nvSpPr>
        <p:spPr>
          <a:xfrm>
            <a:off x="1524000" y="354562"/>
            <a:ext cx="9144000" cy="690466"/>
          </a:xfrm>
        </p:spPr>
        <p:txBody>
          <a:bodyPr>
            <a:normAutofit fontScale="90000"/>
          </a:bodyPr>
          <a:lstStyle/>
          <a:p>
            <a:r>
              <a:rPr lang="en-US" sz="4000" b="1" dirty="0">
                <a:latin typeface="+mn-lt"/>
              </a:rPr>
              <a:t>RECRUITING ASSISTANT FOR HR MANAGERS</a:t>
            </a:r>
            <a:endParaRPr lang="en-IN" sz="4000" b="1" dirty="0">
              <a:latin typeface="+mn-lt"/>
            </a:endParaRPr>
          </a:p>
        </p:txBody>
      </p:sp>
      <p:sp>
        <p:nvSpPr>
          <p:cNvPr id="3" name="Subtitle 2">
            <a:extLst>
              <a:ext uri="{FF2B5EF4-FFF2-40B4-BE49-F238E27FC236}">
                <a16:creationId xmlns:a16="http://schemas.microsoft.com/office/drawing/2014/main" id="{31C6622E-C1BD-7B55-D442-35BAEEDE7403}"/>
              </a:ext>
            </a:extLst>
          </p:cNvPr>
          <p:cNvSpPr>
            <a:spLocks noGrp="1"/>
          </p:cNvSpPr>
          <p:nvPr>
            <p:ph type="subTitle" idx="1"/>
          </p:nvPr>
        </p:nvSpPr>
        <p:spPr>
          <a:xfrm>
            <a:off x="755780" y="1296954"/>
            <a:ext cx="10468948" cy="5206484"/>
          </a:xfrm>
        </p:spPr>
        <p:txBody>
          <a:bodyPr>
            <a:normAutofit/>
          </a:bodyPr>
          <a:lstStyle/>
          <a:p>
            <a:pPr algn="just"/>
            <a:r>
              <a:rPr lang="en-US" b="1" dirty="0"/>
              <a:t>I.INTRODUCTION</a:t>
            </a:r>
          </a:p>
          <a:p>
            <a:pPr algn="just"/>
            <a:r>
              <a:rPr lang="en-US" b="1" dirty="0"/>
              <a:t>OVERVIEW:</a:t>
            </a:r>
          </a:p>
          <a:p>
            <a:pPr algn="just"/>
            <a:r>
              <a:rPr lang="en-US" dirty="0"/>
              <a:t>In this project, we use custom objects, relationships, page layouts to give the HR team easy access to data they need on an existing recruitment app. To make the existing app more efficient for the HR team we create custom objects and relationships to store and access the data more efficiently. We install an unmanaged package in the org to get metadata that acts as existing data in the recruitment app.</a:t>
            </a:r>
          </a:p>
          <a:p>
            <a:pPr algn="just"/>
            <a:r>
              <a:rPr lang="en-US" b="1" dirty="0"/>
              <a:t>PURPOSE:</a:t>
            </a:r>
          </a:p>
          <a:p>
            <a:pPr algn="just"/>
            <a:r>
              <a:rPr lang="en-US" dirty="0"/>
              <a:t>Recruitment apps help you inform candidates of things they need to follow before coming for their interviews. These apps notify them of the documents they need to carry and their timing. Recruitment apps even explain the interview process to them, it does all the simple tasks for you.</a:t>
            </a:r>
            <a:endParaRPr lang="en-IN" dirty="0"/>
          </a:p>
        </p:txBody>
      </p:sp>
    </p:spTree>
    <p:extLst>
      <p:ext uri="{BB962C8B-B14F-4D97-AF65-F5344CB8AC3E}">
        <p14:creationId xmlns:p14="http://schemas.microsoft.com/office/powerpoint/2010/main" val="3387016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9D12-E986-12D1-30F4-28C2AE0C8DC0}"/>
              </a:ext>
            </a:extLst>
          </p:cNvPr>
          <p:cNvSpPr>
            <a:spLocks noGrp="1"/>
          </p:cNvSpPr>
          <p:nvPr>
            <p:ph type="title"/>
          </p:nvPr>
        </p:nvSpPr>
        <p:spPr/>
        <p:txBody>
          <a:bodyPr>
            <a:normAutofit/>
          </a:bodyPr>
          <a:lstStyle/>
          <a:p>
            <a:r>
              <a:rPr lang="en-IN" sz="3600" dirty="0">
                <a:latin typeface="+mn-lt"/>
              </a:rPr>
              <a:t>13. Creating a Permission set</a:t>
            </a:r>
          </a:p>
        </p:txBody>
      </p:sp>
      <p:pic>
        <p:nvPicPr>
          <p:cNvPr id="3" name="Picture 2" descr="A screenshot of a computer&#10;&#10;Description automatically generated">
            <a:extLst>
              <a:ext uri="{FF2B5EF4-FFF2-40B4-BE49-F238E27FC236}">
                <a16:creationId xmlns:a16="http://schemas.microsoft.com/office/drawing/2014/main" id="{A49F05F7-9723-46A5-D97C-6D86C3F2CF2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8014" y="1690688"/>
            <a:ext cx="8466815" cy="4710112"/>
          </a:xfrm>
          <a:prstGeom prst="rect">
            <a:avLst/>
          </a:prstGeom>
          <a:noFill/>
          <a:ln>
            <a:noFill/>
          </a:ln>
        </p:spPr>
      </p:pic>
    </p:spTree>
    <p:extLst>
      <p:ext uri="{BB962C8B-B14F-4D97-AF65-F5344CB8AC3E}">
        <p14:creationId xmlns:p14="http://schemas.microsoft.com/office/powerpoint/2010/main" val="504264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D41B11-83A4-72FD-B3C9-5F216B4868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7468" y="951722"/>
            <a:ext cx="9128346" cy="4963886"/>
          </a:xfrm>
          <a:prstGeom prst="rect">
            <a:avLst/>
          </a:prstGeom>
          <a:noFill/>
          <a:ln>
            <a:noFill/>
          </a:ln>
        </p:spPr>
      </p:pic>
    </p:spTree>
    <p:extLst>
      <p:ext uri="{BB962C8B-B14F-4D97-AF65-F5344CB8AC3E}">
        <p14:creationId xmlns:p14="http://schemas.microsoft.com/office/powerpoint/2010/main" val="939099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D564-5E7D-2FE2-45E7-6E9C7950E2DF}"/>
              </a:ext>
            </a:extLst>
          </p:cNvPr>
          <p:cNvSpPr>
            <a:spLocks noGrp="1"/>
          </p:cNvSpPr>
          <p:nvPr>
            <p:ph type="title"/>
          </p:nvPr>
        </p:nvSpPr>
        <p:spPr/>
        <p:txBody>
          <a:bodyPr>
            <a:normAutofit/>
          </a:bodyPr>
          <a:lstStyle/>
          <a:p>
            <a:r>
              <a:rPr lang="en-IN" sz="3600" dirty="0">
                <a:latin typeface="+mn-lt"/>
              </a:rPr>
              <a:t>14. Creation of REPORT</a:t>
            </a:r>
          </a:p>
        </p:txBody>
      </p:sp>
      <p:pic>
        <p:nvPicPr>
          <p:cNvPr id="3" name="Picture 2">
            <a:extLst>
              <a:ext uri="{FF2B5EF4-FFF2-40B4-BE49-F238E27FC236}">
                <a16:creationId xmlns:a16="http://schemas.microsoft.com/office/drawing/2014/main" id="{1318ECB3-AD3D-E339-7148-180AF5A458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497" b="5278"/>
          <a:stretch/>
        </p:blipFill>
        <p:spPr bwMode="auto">
          <a:xfrm>
            <a:off x="1753866" y="1464906"/>
            <a:ext cx="8668428" cy="4758612"/>
          </a:xfrm>
          <a:prstGeom prst="rect">
            <a:avLst/>
          </a:prstGeom>
          <a:noFill/>
          <a:ln>
            <a:noFill/>
          </a:ln>
        </p:spPr>
      </p:pic>
    </p:spTree>
    <p:extLst>
      <p:ext uri="{BB962C8B-B14F-4D97-AF65-F5344CB8AC3E}">
        <p14:creationId xmlns:p14="http://schemas.microsoft.com/office/powerpoint/2010/main" val="3559243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2F8ACB-7224-2A52-99B2-AF5CC4043A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216" b="6826"/>
          <a:stretch/>
        </p:blipFill>
        <p:spPr bwMode="auto">
          <a:xfrm>
            <a:off x="1678459" y="737118"/>
            <a:ext cx="8547892" cy="5272933"/>
          </a:xfrm>
          <a:prstGeom prst="rect">
            <a:avLst/>
          </a:prstGeom>
          <a:noFill/>
          <a:ln>
            <a:noFill/>
          </a:ln>
        </p:spPr>
      </p:pic>
    </p:spTree>
    <p:extLst>
      <p:ext uri="{BB962C8B-B14F-4D97-AF65-F5344CB8AC3E}">
        <p14:creationId xmlns:p14="http://schemas.microsoft.com/office/powerpoint/2010/main" val="1198142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B0C02-2322-1D97-D491-A6BFD1EDBD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864" b="10735"/>
          <a:stretch/>
        </p:blipFill>
        <p:spPr bwMode="auto">
          <a:xfrm>
            <a:off x="1494427" y="475861"/>
            <a:ext cx="8684112" cy="5579706"/>
          </a:xfrm>
          <a:prstGeom prst="rect">
            <a:avLst/>
          </a:prstGeom>
          <a:noFill/>
          <a:ln>
            <a:noFill/>
          </a:ln>
        </p:spPr>
      </p:pic>
    </p:spTree>
    <p:extLst>
      <p:ext uri="{BB962C8B-B14F-4D97-AF65-F5344CB8AC3E}">
        <p14:creationId xmlns:p14="http://schemas.microsoft.com/office/powerpoint/2010/main" val="411467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8303-57E9-B387-6355-474FFA8E9F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035" b="7480"/>
          <a:stretch/>
        </p:blipFill>
        <p:spPr bwMode="auto">
          <a:xfrm>
            <a:off x="1595595" y="354564"/>
            <a:ext cx="9000810" cy="5262466"/>
          </a:xfrm>
          <a:prstGeom prst="rect">
            <a:avLst/>
          </a:prstGeom>
          <a:noFill/>
          <a:ln>
            <a:noFill/>
          </a:ln>
        </p:spPr>
      </p:pic>
    </p:spTree>
    <p:extLst>
      <p:ext uri="{BB962C8B-B14F-4D97-AF65-F5344CB8AC3E}">
        <p14:creationId xmlns:p14="http://schemas.microsoft.com/office/powerpoint/2010/main" val="3568777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15464E7-7690-1A0E-2112-1FBAAF8149C4}"/>
              </a:ext>
            </a:extLst>
          </p:cNvPr>
          <p:cNvSpPr>
            <a:spLocks noGrp="1"/>
          </p:cNvSpPr>
          <p:nvPr>
            <p:ph type="subTitle" idx="1"/>
          </p:nvPr>
        </p:nvSpPr>
        <p:spPr>
          <a:xfrm>
            <a:off x="852195" y="993708"/>
            <a:ext cx="10801740" cy="4222103"/>
          </a:xfrm>
        </p:spPr>
        <p:txBody>
          <a:bodyPr>
            <a:normAutofit lnSpcReduction="10000"/>
          </a:bodyPr>
          <a:lstStyle/>
          <a:p>
            <a:pPr algn="l"/>
            <a:r>
              <a:rPr lang="en-US" sz="3600" b="1" dirty="0"/>
              <a:t>IV. ADVANTAGES &amp; DISADVANTAGES</a:t>
            </a:r>
          </a:p>
          <a:p>
            <a:pPr algn="l"/>
            <a:endParaRPr lang="en-US" sz="3600" b="1" dirty="0"/>
          </a:p>
          <a:p>
            <a:pPr algn="l"/>
            <a:r>
              <a:rPr lang="en-US" sz="3400" b="1" dirty="0"/>
              <a:t>ADVANTAGES:</a:t>
            </a:r>
          </a:p>
          <a:p>
            <a:pPr marL="342900" indent="-342900" algn="l">
              <a:buFont typeface="Arial" panose="020B0604020202020204" pitchFamily="34" charset="0"/>
              <a:buChar char="•"/>
            </a:pPr>
            <a:r>
              <a:rPr lang="en-US" sz="2800" dirty="0"/>
              <a:t>Help manage job trainings where employees can learn transferable skills.</a:t>
            </a:r>
          </a:p>
          <a:p>
            <a:pPr marL="342900" indent="-342900" algn="l">
              <a:buFont typeface="Arial" panose="020B0604020202020204" pitchFamily="34" charset="0"/>
              <a:buChar char="•"/>
            </a:pPr>
            <a:r>
              <a:rPr lang="en-US" sz="2800" dirty="0"/>
              <a:t>As an HR assistant, you might help provide employees with performance reviews that offer valuable information about their work.</a:t>
            </a:r>
          </a:p>
          <a:p>
            <a:pPr marL="342900" indent="-342900" algn="l">
              <a:buFont typeface="Arial" panose="020B0604020202020204" pitchFamily="34" charset="0"/>
              <a:buChar char="•"/>
            </a:pPr>
            <a:r>
              <a:rPr lang="en-US" sz="2800" dirty="0"/>
              <a:t>This allows them to identify areas of improvement in their skills and knowledge.</a:t>
            </a:r>
          </a:p>
          <a:p>
            <a:pPr algn="l"/>
            <a:endParaRPr lang="en-US" dirty="0"/>
          </a:p>
        </p:txBody>
      </p:sp>
    </p:spTree>
    <p:extLst>
      <p:ext uri="{BB962C8B-B14F-4D97-AF65-F5344CB8AC3E}">
        <p14:creationId xmlns:p14="http://schemas.microsoft.com/office/powerpoint/2010/main" val="3707764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0D73-492F-2F60-4364-FF3D952708FE}"/>
              </a:ext>
            </a:extLst>
          </p:cNvPr>
          <p:cNvSpPr>
            <a:spLocks noGrp="1"/>
          </p:cNvSpPr>
          <p:nvPr>
            <p:ph type="title"/>
          </p:nvPr>
        </p:nvSpPr>
        <p:spPr>
          <a:xfrm>
            <a:off x="838200" y="365125"/>
            <a:ext cx="10515600" cy="829193"/>
          </a:xfrm>
        </p:spPr>
        <p:txBody>
          <a:bodyPr>
            <a:normAutofit/>
          </a:bodyPr>
          <a:lstStyle/>
          <a:p>
            <a:r>
              <a:rPr lang="en-US" sz="3600" b="1" dirty="0">
                <a:latin typeface="+mn-lt"/>
              </a:rPr>
              <a:t>DISADVANTAGES(CHALLENGES):</a:t>
            </a:r>
            <a:endParaRPr lang="en-IN" sz="3600" b="1" dirty="0">
              <a:latin typeface="+mn-lt"/>
            </a:endParaRPr>
          </a:p>
        </p:txBody>
      </p:sp>
      <p:sp>
        <p:nvSpPr>
          <p:cNvPr id="3" name="Content Placeholder 2">
            <a:extLst>
              <a:ext uri="{FF2B5EF4-FFF2-40B4-BE49-F238E27FC236}">
                <a16:creationId xmlns:a16="http://schemas.microsoft.com/office/drawing/2014/main" id="{9188E23F-9A00-11AD-54DD-46F4B1D125C9}"/>
              </a:ext>
            </a:extLst>
          </p:cNvPr>
          <p:cNvSpPr>
            <a:spLocks noGrp="1"/>
          </p:cNvSpPr>
          <p:nvPr>
            <p:ph idx="1"/>
          </p:nvPr>
        </p:nvSpPr>
        <p:spPr>
          <a:xfrm>
            <a:off x="838200" y="1194317"/>
            <a:ext cx="10515600" cy="4982645"/>
          </a:xfrm>
        </p:spPr>
        <p:txBody>
          <a:bodyPr/>
          <a:lstStyle/>
          <a:p>
            <a:r>
              <a:rPr lang="en-US" sz="2800" dirty="0"/>
              <a:t>Attracting top talent, Talent acquisition is a top priority for HR given the competitive nature of the current market.</a:t>
            </a:r>
            <a:endParaRPr lang="en-IN" dirty="0"/>
          </a:p>
          <a:p>
            <a:r>
              <a:rPr lang="en-US" sz="2800" dirty="0"/>
              <a:t>Change management</a:t>
            </a:r>
          </a:p>
          <a:p>
            <a:r>
              <a:rPr lang="en-US" sz="2800" dirty="0"/>
              <a:t>Reskilling and upskilling</a:t>
            </a:r>
          </a:p>
          <a:p>
            <a:r>
              <a:rPr lang="en-US" sz="2800" dirty="0"/>
              <a:t>Building digital dexterity</a:t>
            </a:r>
          </a:p>
          <a:p>
            <a:r>
              <a:rPr lang="en-US" sz="2800" dirty="0"/>
              <a:t>Managing diversity</a:t>
            </a:r>
          </a:p>
          <a:p>
            <a:r>
              <a:rPr lang="en-US" sz="2800" dirty="0"/>
              <a:t>Employee engagement</a:t>
            </a:r>
          </a:p>
          <a:p>
            <a:r>
              <a:rPr lang="en-US" sz="2800" dirty="0"/>
              <a:t>Employee retention</a:t>
            </a:r>
          </a:p>
          <a:p>
            <a:r>
              <a:rPr lang="en-US" sz="2800" dirty="0"/>
              <a:t>Leadership development</a:t>
            </a:r>
            <a:endParaRPr lang="en-IN" dirty="0"/>
          </a:p>
        </p:txBody>
      </p:sp>
    </p:spTree>
    <p:extLst>
      <p:ext uri="{BB962C8B-B14F-4D97-AF65-F5344CB8AC3E}">
        <p14:creationId xmlns:p14="http://schemas.microsoft.com/office/powerpoint/2010/main" val="2540127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85DB-7709-681E-910D-25458D22110F}"/>
              </a:ext>
            </a:extLst>
          </p:cNvPr>
          <p:cNvSpPr>
            <a:spLocks noGrp="1"/>
          </p:cNvSpPr>
          <p:nvPr>
            <p:ph type="title"/>
          </p:nvPr>
        </p:nvSpPr>
        <p:spPr>
          <a:xfrm>
            <a:off x="838200" y="615821"/>
            <a:ext cx="10515600" cy="1250302"/>
          </a:xfrm>
        </p:spPr>
        <p:txBody>
          <a:bodyPr>
            <a:normAutofit/>
          </a:bodyPr>
          <a:lstStyle/>
          <a:p>
            <a:r>
              <a:rPr lang="en-US" sz="3600" b="1" dirty="0">
                <a:latin typeface="+mn-lt"/>
              </a:rPr>
              <a:t>V. FUTURE SCOPE</a:t>
            </a:r>
            <a:endParaRPr lang="en-IN" sz="3600" b="1" dirty="0">
              <a:latin typeface="+mn-lt"/>
            </a:endParaRPr>
          </a:p>
        </p:txBody>
      </p:sp>
      <p:sp>
        <p:nvSpPr>
          <p:cNvPr id="3" name="Content Placeholder 2">
            <a:extLst>
              <a:ext uri="{FF2B5EF4-FFF2-40B4-BE49-F238E27FC236}">
                <a16:creationId xmlns:a16="http://schemas.microsoft.com/office/drawing/2014/main" id="{9E873104-1733-238F-D587-25E03AD743B6}"/>
              </a:ext>
            </a:extLst>
          </p:cNvPr>
          <p:cNvSpPr>
            <a:spLocks noGrp="1"/>
          </p:cNvSpPr>
          <p:nvPr>
            <p:ph idx="1"/>
          </p:nvPr>
        </p:nvSpPr>
        <p:spPr>
          <a:xfrm>
            <a:off x="838200" y="1959429"/>
            <a:ext cx="10515600" cy="3144416"/>
          </a:xfrm>
        </p:spPr>
        <p:txBody>
          <a:bodyPr>
            <a:normAutofit/>
          </a:bodyPr>
          <a:lstStyle/>
          <a:p>
            <a:r>
              <a:rPr lang="en-US" dirty="0"/>
              <a:t>A human resources (HR) assistant is a certified professional who handles the daily administrative and HR duties of an organization.</a:t>
            </a:r>
          </a:p>
          <a:p>
            <a:r>
              <a:rPr lang="en-US" dirty="0"/>
              <a:t> They assist HR managers with recruitment record maintenance, and payroll processing, and provide clerical support to all employees.</a:t>
            </a:r>
            <a:endParaRPr lang="en-IN" dirty="0"/>
          </a:p>
        </p:txBody>
      </p:sp>
    </p:spTree>
    <p:extLst>
      <p:ext uri="{BB962C8B-B14F-4D97-AF65-F5344CB8AC3E}">
        <p14:creationId xmlns:p14="http://schemas.microsoft.com/office/powerpoint/2010/main" val="4014355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45F54E00-FBC4-2966-4679-89900D4BF005}"/>
              </a:ext>
            </a:extLst>
          </p:cNvPr>
          <p:cNvSpPr>
            <a:spLocks noGrp="1"/>
          </p:cNvSpPr>
          <p:nvPr>
            <p:ph type="title"/>
          </p:nvPr>
        </p:nvSpPr>
        <p:spPr>
          <a:xfrm>
            <a:off x="838199" y="365125"/>
            <a:ext cx="11039669" cy="4216400"/>
          </a:xfrm>
        </p:spPr>
        <p:txBody>
          <a:bodyPr>
            <a:normAutofit/>
          </a:bodyPr>
          <a:lstStyle/>
          <a:p>
            <a:pPr algn="l"/>
            <a:r>
              <a:rPr lang="en-US" sz="3600" b="1" dirty="0">
                <a:latin typeface="+mn-lt"/>
              </a:rPr>
              <a:t>VI. Trailhead Profile Public URL</a:t>
            </a:r>
            <a:br>
              <a:rPr lang="en-US" sz="3000" dirty="0">
                <a:latin typeface="+mn-lt"/>
              </a:rPr>
            </a:br>
            <a:r>
              <a:rPr lang="en-US" sz="2600" dirty="0">
                <a:latin typeface="+mn-lt"/>
              </a:rPr>
              <a:t>Team Member 1 :</a:t>
            </a:r>
            <a:r>
              <a:rPr lang="en-US" sz="2600" dirty="0">
                <a:latin typeface="+mn-lt"/>
                <a:hlinkClick r:id="rId2"/>
              </a:rPr>
              <a:t>https://www.salesforce.com/trailblazer/jaga1117</a:t>
            </a:r>
            <a:br>
              <a:rPr lang="en-US" sz="2600" dirty="0">
                <a:latin typeface="+mn-lt"/>
              </a:rPr>
            </a:br>
            <a:r>
              <a:rPr lang="en-US" sz="2600" dirty="0">
                <a:latin typeface="+mn-lt"/>
              </a:rPr>
              <a:t>Team Member 2 : </a:t>
            </a:r>
            <a:r>
              <a:rPr lang="en-US" sz="2600" dirty="0">
                <a:latin typeface="+mn-lt"/>
                <a:hlinkClick r:id="rId3"/>
              </a:rPr>
              <a:t>https://www.salesforce.com/trailblazer/jagas25</a:t>
            </a:r>
            <a:br>
              <a:rPr lang="en-US" sz="2600" dirty="0">
                <a:latin typeface="+mn-lt"/>
              </a:rPr>
            </a:br>
            <a:r>
              <a:rPr lang="en-US" sz="2600" dirty="0">
                <a:latin typeface="+mn-lt"/>
              </a:rPr>
              <a:t>Team Member 3 : </a:t>
            </a:r>
            <a:r>
              <a:rPr lang="en-US" sz="2600" dirty="0">
                <a:latin typeface="+mn-lt"/>
                <a:hlinkClick r:id="rId4"/>
              </a:rPr>
              <a:t>https://www.salesforce.com/trailblazer/madheswaranvl0619</a:t>
            </a:r>
            <a:br>
              <a:rPr lang="en-US" sz="2600" dirty="0">
                <a:latin typeface="+mn-lt"/>
              </a:rPr>
            </a:br>
            <a:r>
              <a:rPr lang="en-US" sz="2600" dirty="0">
                <a:latin typeface="+mn-lt"/>
              </a:rPr>
              <a:t>Team Member 4 : </a:t>
            </a:r>
            <a:r>
              <a:rPr lang="en-US" sz="2600" dirty="0">
                <a:latin typeface="+mn-lt"/>
                <a:hlinkClick r:id="rId5"/>
              </a:rPr>
              <a:t>https://www.salesforce.com/trailblazer/navsr4</a:t>
            </a:r>
            <a:br>
              <a:rPr lang="en-US" sz="2600" dirty="0">
                <a:latin typeface="+mn-lt"/>
              </a:rPr>
            </a:br>
            <a:r>
              <a:rPr lang="en-US" sz="2600" dirty="0">
                <a:latin typeface="+mn-lt"/>
              </a:rPr>
              <a:t>Team Member 5 : </a:t>
            </a:r>
            <a:r>
              <a:rPr lang="en-US" sz="2600" dirty="0">
                <a:latin typeface="+mn-lt"/>
                <a:hlinkClick r:id="rId6"/>
              </a:rPr>
              <a:t>https://www.salesforce.com/trailblazer/krishnaaro</a:t>
            </a:r>
            <a:endParaRPr lang="en-IN" sz="2600" dirty="0">
              <a:latin typeface="+mn-lt"/>
            </a:endParaRPr>
          </a:p>
        </p:txBody>
      </p:sp>
    </p:spTree>
    <p:extLst>
      <p:ext uri="{BB962C8B-B14F-4D97-AF65-F5344CB8AC3E}">
        <p14:creationId xmlns:p14="http://schemas.microsoft.com/office/powerpoint/2010/main" val="1719515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3F4C-8CBD-AD4D-D449-05820605306D}"/>
              </a:ext>
            </a:extLst>
          </p:cNvPr>
          <p:cNvSpPr>
            <a:spLocks noGrp="1"/>
          </p:cNvSpPr>
          <p:nvPr>
            <p:ph type="title"/>
          </p:nvPr>
        </p:nvSpPr>
        <p:spPr>
          <a:xfrm>
            <a:off x="461088" y="1"/>
            <a:ext cx="11269824" cy="923732"/>
          </a:xfrm>
        </p:spPr>
        <p:txBody>
          <a:bodyPr>
            <a:noAutofit/>
          </a:bodyPr>
          <a:lstStyle/>
          <a:p>
            <a:pPr algn="ctr"/>
            <a:r>
              <a:rPr lang="en-US" sz="3400" b="1" dirty="0">
                <a:latin typeface="+mn-lt"/>
              </a:rPr>
              <a:t>II.PROBLEM DEFINITION &amp; DESIGN THINKING EMPATHY MAP</a:t>
            </a:r>
            <a:endParaRPr lang="en-IN" sz="3400" b="1" dirty="0">
              <a:latin typeface="+mn-lt"/>
            </a:endParaRPr>
          </a:p>
        </p:txBody>
      </p:sp>
      <p:pic>
        <p:nvPicPr>
          <p:cNvPr id="4" name="Content Placeholder 3">
            <a:extLst>
              <a:ext uri="{FF2B5EF4-FFF2-40B4-BE49-F238E27FC236}">
                <a16:creationId xmlns:a16="http://schemas.microsoft.com/office/drawing/2014/main" id="{FAF1BB32-EA09-82A3-BF16-A51EE0DC016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61931" y="923732"/>
            <a:ext cx="8668138" cy="5812970"/>
          </a:xfrm>
          <a:prstGeom prst="rect">
            <a:avLst/>
          </a:prstGeom>
          <a:noFill/>
          <a:ln>
            <a:noFill/>
          </a:ln>
        </p:spPr>
      </p:pic>
    </p:spTree>
    <p:extLst>
      <p:ext uri="{BB962C8B-B14F-4D97-AF65-F5344CB8AC3E}">
        <p14:creationId xmlns:p14="http://schemas.microsoft.com/office/powerpoint/2010/main" val="3627794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73EE-59EA-205D-219E-5AA5393FEF26}"/>
              </a:ext>
            </a:extLst>
          </p:cNvPr>
          <p:cNvSpPr>
            <a:spLocks noGrp="1"/>
          </p:cNvSpPr>
          <p:nvPr>
            <p:ph type="title"/>
          </p:nvPr>
        </p:nvSpPr>
        <p:spPr>
          <a:xfrm>
            <a:off x="838200" y="2361876"/>
            <a:ext cx="10515600" cy="1325563"/>
          </a:xfrm>
        </p:spPr>
        <p:txBody>
          <a:bodyPr>
            <a:normAutofit/>
          </a:bodyPr>
          <a:lstStyle/>
          <a:p>
            <a:pPr algn="ctr"/>
            <a:r>
              <a:rPr lang="en-US" sz="7000" b="1" dirty="0"/>
              <a:t>THANK YOU</a:t>
            </a:r>
          </a:p>
        </p:txBody>
      </p:sp>
    </p:spTree>
    <p:extLst>
      <p:ext uri="{BB962C8B-B14F-4D97-AF65-F5344CB8AC3E}">
        <p14:creationId xmlns:p14="http://schemas.microsoft.com/office/powerpoint/2010/main" val="1612974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ECDD-A22A-0C7C-C0F5-A0FDB8E109B6}"/>
              </a:ext>
            </a:extLst>
          </p:cNvPr>
          <p:cNvSpPr>
            <a:spLocks noGrp="1"/>
          </p:cNvSpPr>
          <p:nvPr>
            <p:ph type="title"/>
          </p:nvPr>
        </p:nvSpPr>
        <p:spPr>
          <a:xfrm>
            <a:off x="838200" y="365126"/>
            <a:ext cx="10515600" cy="894508"/>
          </a:xfrm>
        </p:spPr>
        <p:txBody>
          <a:bodyPr>
            <a:normAutofit/>
          </a:bodyPr>
          <a:lstStyle/>
          <a:p>
            <a:pPr algn="ctr"/>
            <a:r>
              <a:rPr lang="en-US" sz="3600" b="1" dirty="0">
                <a:latin typeface="+mn-lt"/>
              </a:rPr>
              <a:t>III.ACTIVITY &amp; SCREENSHOT</a:t>
            </a:r>
            <a:endParaRPr lang="en-IN" sz="3600" b="1" dirty="0">
              <a:latin typeface="+mn-lt"/>
            </a:endParaRPr>
          </a:p>
        </p:txBody>
      </p:sp>
      <p:sp>
        <p:nvSpPr>
          <p:cNvPr id="3" name="Content Placeholder 2">
            <a:extLst>
              <a:ext uri="{FF2B5EF4-FFF2-40B4-BE49-F238E27FC236}">
                <a16:creationId xmlns:a16="http://schemas.microsoft.com/office/drawing/2014/main" id="{C4605994-246E-9C97-C26A-1411FA708679}"/>
              </a:ext>
            </a:extLst>
          </p:cNvPr>
          <p:cNvSpPr>
            <a:spLocks noGrp="1"/>
          </p:cNvSpPr>
          <p:nvPr>
            <p:ph idx="1"/>
          </p:nvPr>
        </p:nvSpPr>
        <p:spPr>
          <a:xfrm>
            <a:off x="838200" y="1194318"/>
            <a:ext cx="10515600" cy="4982645"/>
          </a:xfrm>
        </p:spPr>
        <p:txBody>
          <a:bodyPr/>
          <a:lstStyle/>
          <a:p>
            <a:pPr marL="0" indent="0">
              <a:buNone/>
            </a:pPr>
            <a:r>
              <a:rPr kumimoji="0" lang="en-US" sz="3000" i="0" u="none" strike="noStrike" kern="1200" cap="none" spc="0" normalizeH="0" baseline="0" noProof="0" dirty="0">
                <a:ln>
                  <a:noFill/>
                </a:ln>
                <a:solidFill>
                  <a:prstClr val="black"/>
                </a:solidFill>
                <a:effectLst/>
                <a:uLnTx/>
                <a:uFillTx/>
                <a:ea typeface="+mj-ea"/>
                <a:cs typeface="+mj-cs"/>
              </a:rPr>
              <a:t>I. Created a salesforce developer Org through the website</a:t>
            </a:r>
            <a:br>
              <a:rPr kumimoji="0" lang="en-US" sz="3000" i="0" u="none" strike="noStrike" kern="1200" cap="none" spc="0" normalizeH="0" baseline="0" noProof="0" dirty="0">
                <a:ln>
                  <a:noFill/>
                </a:ln>
                <a:solidFill>
                  <a:prstClr val="black"/>
                </a:solidFill>
                <a:effectLst/>
                <a:uLnTx/>
                <a:uFillTx/>
                <a:ea typeface="+mj-ea"/>
                <a:cs typeface="+mj-cs"/>
              </a:rPr>
            </a:br>
            <a:r>
              <a:rPr kumimoji="0" lang="en-US" sz="3200" b="1" i="0" u="none" strike="noStrike" kern="1200" cap="none" spc="0" normalizeH="0" baseline="0" noProof="0" dirty="0">
                <a:ln>
                  <a:noFill/>
                </a:ln>
                <a:solidFill>
                  <a:prstClr val="black"/>
                </a:solidFill>
                <a:effectLst/>
                <a:uLnTx/>
                <a:uFillTx/>
                <a:ea typeface="+mj-ea"/>
                <a:cs typeface="+mj-cs"/>
              </a:rPr>
              <a:t>developer.salesforce.com </a:t>
            </a:r>
            <a:r>
              <a:rPr kumimoji="0" lang="en-US" sz="3000" i="0" u="none" strike="noStrike" kern="1200" cap="none" spc="0" normalizeH="0" baseline="0" noProof="0" dirty="0">
                <a:ln>
                  <a:noFill/>
                </a:ln>
                <a:solidFill>
                  <a:prstClr val="black"/>
                </a:solidFill>
                <a:effectLst/>
                <a:uLnTx/>
                <a:uFillTx/>
                <a:ea typeface="+mj-ea"/>
                <a:cs typeface="+mj-cs"/>
              </a:rPr>
              <a:t>and the setup page appeared.</a:t>
            </a:r>
            <a:endParaRPr lang="en-IN" dirty="0"/>
          </a:p>
        </p:txBody>
      </p:sp>
      <p:pic>
        <p:nvPicPr>
          <p:cNvPr id="4" name="Picture 3" descr="A screenshot of a computer&#10;&#10;Description automatically generated">
            <a:extLst>
              <a:ext uri="{FF2B5EF4-FFF2-40B4-BE49-F238E27FC236}">
                <a16:creationId xmlns:a16="http://schemas.microsoft.com/office/drawing/2014/main" id="{B5B3EB30-C35D-9091-A655-196C871B38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8420" y="2299348"/>
            <a:ext cx="7455159" cy="4193527"/>
          </a:xfrm>
          <a:prstGeom prst="rect">
            <a:avLst/>
          </a:prstGeom>
          <a:noFill/>
          <a:ln>
            <a:noFill/>
          </a:ln>
        </p:spPr>
      </p:pic>
    </p:spTree>
    <p:extLst>
      <p:ext uri="{BB962C8B-B14F-4D97-AF65-F5344CB8AC3E}">
        <p14:creationId xmlns:p14="http://schemas.microsoft.com/office/powerpoint/2010/main" val="3695253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96A38EB3-C277-7C65-F34C-BC90D28A2F9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707566" y="960405"/>
            <a:ext cx="9140825" cy="5141913"/>
          </a:xfrm>
          <a:prstGeom prst="rect">
            <a:avLst/>
          </a:prstGeom>
          <a:noFill/>
          <a:ln>
            <a:noFill/>
          </a:ln>
        </p:spPr>
      </p:pic>
    </p:spTree>
    <p:extLst>
      <p:ext uri="{BB962C8B-B14F-4D97-AF65-F5344CB8AC3E}">
        <p14:creationId xmlns:p14="http://schemas.microsoft.com/office/powerpoint/2010/main" val="116417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FDE2-B506-20C4-0D1F-93FC4FA8BD24}"/>
              </a:ext>
            </a:extLst>
          </p:cNvPr>
          <p:cNvSpPr>
            <a:spLocks noGrp="1"/>
          </p:cNvSpPr>
          <p:nvPr>
            <p:ph type="title"/>
          </p:nvPr>
        </p:nvSpPr>
        <p:spPr/>
        <p:txBody>
          <a:bodyPr>
            <a:noAutofit/>
          </a:bodyPr>
          <a:lstStyle/>
          <a:p>
            <a:pPr algn="l"/>
            <a:r>
              <a:rPr lang="en-US" sz="3000" dirty="0">
                <a:latin typeface="+mn-lt"/>
              </a:rPr>
              <a:t>2. Package installation for Recruiting App By clicking the app launcher, Recruiting App was Installed.</a:t>
            </a:r>
            <a:endParaRPr lang="en-IN" sz="3000" dirty="0">
              <a:latin typeface="+mn-lt"/>
            </a:endParaRPr>
          </a:p>
        </p:txBody>
      </p:sp>
      <p:pic>
        <p:nvPicPr>
          <p:cNvPr id="5" name="Picture 4">
            <a:extLst>
              <a:ext uri="{FF2B5EF4-FFF2-40B4-BE49-F238E27FC236}">
                <a16:creationId xmlns:a16="http://schemas.microsoft.com/office/drawing/2014/main" id="{B7CD7C97-F3CC-26CB-52EE-94D19FDDF360}"/>
              </a:ext>
            </a:extLst>
          </p:cNvPr>
          <p:cNvPicPr>
            <a:picLocks noChangeAspect="1"/>
          </p:cNvPicPr>
          <p:nvPr/>
        </p:nvPicPr>
        <p:blipFill rotWithShape="1">
          <a:blip r:embed="rId2">
            <a:extLst>
              <a:ext uri="{28A0092B-C50C-407E-A947-70E740481C1C}">
                <a14:useLocalDpi xmlns:a14="http://schemas.microsoft.com/office/drawing/2010/main" val="0"/>
              </a:ext>
            </a:extLst>
          </a:blip>
          <a:srcRect l="27016" t="51838" r="23163" b="5578"/>
          <a:stretch/>
        </p:blipFill>
        <p:spPr>
          <a:xfrm>
            <a:off x="1852025" y="1950098"/>
            <a:ext cx="8131309" cy="3909525"/>
          </a:xfrm>
          <a:prstGeom prst="rect">
            <a:avLst/>
          </a:prstGeom>
        </p:spPr>
      </p:pic>
    </p:spTree>
    <p:extLst>
      <p:ext uri="{BB962C8B-B14F-4D97-AF65-F5344CB8AC3E}">
        <p14:creationId xmlns:p14="http://schemas.microsoft.com/office/powerpoint/2010/main" val="165655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6C64-14FA-D7B3-1423-0B71A34F3E6C}"/>
              </a:ext>
            </a:extLst>
          </p:cNvPr>
          <p:cNvSpPr>
            <a:spLocks noGrp="1"/>
          </p:cNvSpPr>
          <p:nvPr>
            <p:ph type="title"/>
          </p:nvPr>
        </p:nvSpPr>
        <p:spPr/>
        <p:txBody>
          <a:bodyPr>
            <a:normAutofit/>
          </a:bodyPr>
          <a:lstStyle/>
          <a:p>
            <a:r>
              <a:rPr lang="en-US" sz="3600" dirty="0">
                <a:latin typeface="+mn-lt"/>
              </a:rPr>
              <a:t>3. To Create a custom object for Job Posting Sites.</a:t>
            </a:r>
            <a:endParaRPr lang="en-IN" sz="3600" dirty="0">
              <a:latin typeface="+mn-lt"/>
            </a:endParaRPr>
          </a:p>
        </p:txBody>
      </p:sp>
      <p:pic>
        <p:nvPicPr>
          <p:cNvPr id="5" name="Content Placeholder 4">
            <a:extLst>
              <a:ext uri="{FF2B5EF4-FFF2-40B4-BE49-F238E27FC236}">
                <a16:creationId xmlns:a16="http://schemas.microsoft.com/office/drawing/2014/main" id="{04780576-7CAF-182E-6079-C5E3AE1CBD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865" b="6769"/>
          <a:stretch/>
        </p:blipFill>
        <p:spPr>
          <a:xfrm>
            <a:off x="1110342" y="1558212"/>
            <a:ext cx="9890449" cy="5103825"/>
          </a:xfrm>
        </p:spPr>
      </p:pic>
    </p:spTree>
    <p:extLst>
      <p:ext uri="{BB962C8B-B14F-4D97-AF65-F5344CB8AC3E}">
        <p14:creationId xmlns:p14="http://schemas.microsoft.com/office/powerpoint/2010/main" val="2575316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087A57-7222-C4A5-8799-122A78CA303F}"/>
              </a:ext>
            </a:extLst>
          </p:cNvPr>
          <p:cNvSpPr>
            <a:spLocks noGrp="1"/>
          </p:cNvSpPr>
          <p:nvPr>
            <p:ph type="title"/>
          </p:nvPr>
        </p:nvSpPr>
        <p:spPr>
          <a:xfrm>
            <a:off x="959498" y="5394326"/>
            <a:ext cx="10515600" cy="1053128"/>
          </a:xfrm>
        </p:spPr>
        <p:txBody>
          <a:bodyPr>
            <a:normAutofit/>
          </a:bodyPr>
          <a:lstStyle/>
          <a:p>
            <a:r>
              <a:rPr lang="en-US" sz="3600" dirty="0">
                <a:latin typeface="+mn-lt"/>
              </a:rPr>
              <a:t>To Create a custom object for reviews.</a:t>
            </a:r>
            <a:endParaRPr lang="en-IN" sz="3600" dirty="0">
              <a:latin typeface="+mn-lt"/>
            </a:endParaRPr>
          </a:p>
        </p:txBody>
      </p:sp>
      <p:pic>
        <p:nvPicPr>
          <p:cNvPr id="6" name="Picture 5" descr="A screenshot of a computer&#10;&#10;Description automatically generated">
            <a:extLst>
              <a:ext uri="{FF2B5EF4-FFF2-40B4-BE49-F238E27FC236}">
                <a16:creationId xmlns:a16="http://schemas.microsoft.com/office/drawing/2014/main" id="{1F178083-B522-7904-2925-9D71C9958D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1460" y="662474"/>
            <a:ext cx="8889080" cy="4581330"/>
          </a:xfrm>
          <a:prstGeom prst="rect">
            <a:avLst/>
          </a:prstGeom>
          <a:noFill/>
          <a:ln>
            <a:noFill/>
          </a:ln>
        </p:spPr>
      </p:pic>
    </p:spTree>
    <p:extLst>
      <p:ext uri="{BB962C8B-B14F-4D97-AF65-F5344CB8AC3E}">
        <p14:creationId xmlns:p14="http://schemas.microsoft.com/office/powerpoint/2010/main" val="396248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BB18-FCBB-3ED7-8E28-3CC44F800843}"/>
              </a:ext>
            </a:extLst>
          </p:cNvPr>
          <p:cNvSpPr>
            <a:spLocks noGrp="1"/>
          </p:cNvSpPr>
          <p:nvPr>
            <p:ph type="title"/>
          </p:nvPr>
        </p:nvSpPr>
        <p:spPr>
          <a:xfrm>
            <a:off x="923730" y="113130"/>
            <a:ext cx="10430069" cy="1109180"/>
          </a:xfrm>
        </p:spPr>
        <p:txBody>
          <a:bodyPr>
            <a:normAutofit/>
          </a:bodyPr>
          <a:lstStyle/>
          <a:p>
            <a:r>
              <a:rPr lang="en-IN" sz="3600" dirty="0">
                <a:latin typeface="+mn-lt"/>
              </a:rPr>
              <a:t>4. To Create Tab.</a:t>
            </a:r>
          </a:p>
        </p:txBody>
      </p:sp>
      <p:pic>
        <p:nvPicPr>
          <p:cNvPr id="5" name="Picture 4" descr="A screenshot of a computer&#10;&#10;Description automatically generated">
            <a:extLst>
              <a:ext uri="{FF2B5EF4-FFF2-40B4-BE49-F238E27FC236}">
                <a16:creationId xmlns:a16="http://schemas.microsoft.com/office/drawing/2014/main" id="{DAAC9226-60CB-8341-A167-EA02A5422C2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6914" y="1047322"/>
            <a:ext cx="9541691" cy="5073559"/>
          </a:xfrm>
          <a:prstGeom prst="rect">
            <a:avLst/>
          </a:prstGeom>
          <a:noFill/>
          <a:ln>
            <a:noFill/>
          </a:ln>
        </p:spPr>
      </p:pic>
    </p:spTree>
    <p:extLst>
      <p:ext uri="{BB962C8B-B14F-4D97-AF65-F5344CB8AC3E}">
        <p14:creationId xmlns:p14="http://schemas.microsoft.com/office/powerpoint/2010/main" val="171333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611</Words>
  <Application>Microsoft Office PowerPoint</Application>
  <PresentationFormat>Widescreen</PresentationFormat>
  <Paragraphs>57</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KNOWLEDGE INSTITUTE OF TECHNOLOGY</vt:lpstr>
      <vt:lpstr>RECRUITING ASSISTANT FOR HR MANAGERS</vt:lpstr>
      <vt:lpstr>II.PROBLEM DEFINITION &amp; DESIGN THINKING EMPATHY MAP</vt:lpstr>
      <vt:lpstr>III.ACTIVITY &amp; SCREENSHOT</vt:lpstr>
      <vt:lpstr>PowerPoint Presentation</vt:lpstr>
      <vt:lpstr>2. Package installation for Recruiting App By clicking the app launcher, Recruiting App was Installed.</vt:lpstr>
      <vt:lpstr>3. To Create a custom object for Job Posting Sites.</vt:lpstr>
      <vt:lpstr>To Create a custom object for reviews.</vt:lpstr>
      <vt:lpstr>4. To Create Tab.</vt:lpstr>
      <vt:lpstr>5. Create New Field for Job Posting site.</vt:lpstr>
      <vt:lpstr>Also Create the Fields for Job Posting site 1. Status 2. Technical site 3. Description</vt:lpstr>
      <vt:lpstr>PowerPoint Presentation</vt:lpstr>
      <vt:lpstr>6. Creating a custom junction object for Job Posting.</vt:lpstr>
      <vt:lpstr>7. Creating a master-detail relationship between Job posting and job posting site.</vt:lpstr>
      <vt:lpstr>8. To Modify the page layouts</vt:lpstr>
      <vt:lpstr>9. Create a Page layout for Review Object</vt:lpstr>
      <vt:lpstr>10. To create a validation rule.</vt:lpstr>
      <vt:lpstr>11. Creation on Profile</vt:lpstr>
      <vt:lpstr>12. User</vt:lpstr>
      <vt:lpstr>13. Creating a Permission set</vt:lpstr>
      <vt:lpstr>PowerPoint Presentation</vt:lpstr>
      <vt:lpstr>14. Creation of REPORT</vt:lpstr>
      <vt:lpstr>PowerPoint Presentation</vt:lpstr>
      <vt:lpstr>PowerPoint Presentation</vt:lpstr>
      <vt:lpstr>PowerPoint Presentation</vt:lpstr>
      <vt:lpstr>PowerPoint Presentation</vt:lpstr>
      <vt:lpstr>DISADVANTAGES(CHALLENGES):</vt:lpstr>
      <vt:lpstr>V. FUTURE SCOPE</vt:lpstr>
      <vt:lpstr>VI. Trailhead Profile Public URL Team Member 1 :https://www.salesforce.com/trailblazer/jaga1117 Team Member 2 : https://www.salesforce.com/trailblazer/jagas25 Team Member 3 : https://www.salesforce.com/trailblazer/madheswaranvl0619 Team Member 4 : https://www.salesforce.com/trailblazer/navsr4 Team Member 5 : https://www.salesforce.com/trailblazer/krishnaaro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RECRUITING ASSISTANT FOR HR MANAGERS</dc:title>
  <dc:creator>Madheswaran V L</dc:creator>
  <cp:lastModifiedBy>NAVAJEEVAN S R</cp:lastModifiedBy>
  <cp:revision>9</cp:revision>
  <dcterms:created xsi:type="dcterms:W3CDTF">2023-10-29T12:57:10Z</dcterms:created>
  <dcterms:modified xsi:type="dcterms:W3CDTF">2023-10-30T11:03:45Z</dcterms:modified>
</cp:coreProperties>
</file>